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4"/>
  </p:notesMasterIdLst>
  <p:handoutMasterIdLst>
    <p:handoutMasterId r:id="rId15"/>
  </p:handoutMasterIdLst>
  <p:sldIdLst>
    <p:sldId id="257" r:id="rId5"/>
    <p:sldId id="389" r:id="rId6"/>
    <p:sldId id="384" r:id="rId7"/>
    <p:sldId id="393" r:id="rId8"/>
    <p:sldId id="317" r:id="rId9"/>
    <p:sldId id="277" r:id="rId10"/>
    <p:sldId id="278" r:id="rId11"/>
    <p:sldId id="279" r:id="rId12"/>
    <p:sldId id="3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59" d="100"/>
          <a:sy n="59" d="100"/>
        </p:scale>
        <p:origin x="72" y="14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3/11/2024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p:txBody>
          <a:bodyPr anchor="b" anchorCtr="0">
            <a:normAutofit/>
          </a:bodyPr>
          <a:lstStyle/>
          <a:p>
            <a:pPr algn="l"/>
            <a:r>
              <a:rPr lang="en-US" sz="4800" b="1" i="0" dirty="0">
                <a:solidFill>
                  <a:schemeClr val="tx1"/>
                </a:solidFill>
                <a:effectLst/>
                <a:latin typeface="Times New Roman" panose="02020603050405020304" pitchFamily="18" charset="0"/>
                <a:cs typeface="Times New Roman" panose="02020603050405020304" pitchFamily="18" charset="0"/>
              </a:rPr>
              <a:t>Tetanus</a:t>
            </a:r>
            <a:br>
              <a:rPr lang="en-US" sz="4800" b="1" i="0" dirty="0">
                <a:solidFill>
                  <a:schemeClr val="tx1"/>
                </a:solidFill>
                <a:effectLst/>
                <a:latin typeface="Times New Roman" panose="02020603050405020304" pitchFamily="18" charset="0"/>
                <a:cs typeface="Times New Roman" panose="02020603050405020304" pitchFamily="18" charset="0"/>
              </a:rPr>
            </a:br>
            <a:endParaRPr lang="en-US" sz="4800" b="1" i="0" dirty="0">
              <a:solidFill>
                <a:schemeClr val="tx1"/>
              </a:solidFill>
              <a:effectLst/>
              <a:latin typeface="Times New Roman" panose="02020603050405020304" pitchFamily="18" charset="0"/>
              <a:cs typeface="Times New Roman" panose="02020603050405020304" pitchFamily="18" charset="0"/>
            </a:endParaRP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6" name="Title 5">
            <a:extLst>
              <a:ext uri="{FF2B5EF4-FFF2-40B4-BE49-F238E27FC236}">
                <a16:creationId xmlns:a16="http://schemas.microsoft.com/office/drawing/2014/main" id="{7A44026D-F0B2-E9F7-B4FE-919B0986AF16}"/>
              </a:ext>
            </a:extLst>
          </p:cNvPr>
          <p:cNvSpPr>
            <a:spLocks noGrp="1"/>
          </p:cNvSpPr>
          <p:nvPr>
            <p:ph type="title"/>
          </p:nvPr>
        </p:nvSpPr>
        <p:spPr>
          <a:xfrm>
            <a:off x="255724" y="426720"/>
            <a:ext cx="6886756" cy="652272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Tetanus is a serious bacterial infection that affects your nervous system and muscles, especially in jaw and neck.</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Tetanus infection can be life-threatening without treatment. Approximately 10 to 20 percent of tetanus infections are fatal, according to the Centers for Disease Control and Prevention (CDC).</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Tetanus, also called lockjaw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Bacteria called </a:t>
            </a:r>
            <a:r>
              <a:rPr lang="en-US" sz="2400" i="1" dirty="0">
                <a:latin typeface="Times New Roman" panose="02020603050405020304" pitchFamily="18" charset="0"/>
                <a:cs typeface="Times New Roman" panose="02020603050405020304" pitchFamily="18" charset="0"/>
              </a:rPr>
              <a:t>Clostridium tetani</a:t>
            </a:r>
            <a:r>
              <a:rPr lang="en-US" sz="2400" dirty="0">
                <a:latin typeface="Times New Roman" panose="02020603050405020304" pitchFamily="18" charset="0"/>
                <a:cs typeface="Times New Roman" panose="02020603050405020304" pitchFamily="18" charset="0"/>
              </a:rPr>
              <a:t> cause tetanus. Spores of the bacteria can be found in dust, dirt, and animal droppings.</a:t>
            </a:r>
            <a:br>
              <a:rPr lang="en-US" sz="2400"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5729E16-74E1-5B45-B9E0-3BF515EE455A}"/>
              </a:ext>
            </a:extLst>
          </p:cNvPr>
          <p:cNvPicPr>
            <a:picLocks noChangeAspect="1"/>
          </p:cNvPicPr>
          <p:nvPr/>
        </p:nvPicPr>
        <p:blipFill>
          <a:blip r:embed="rId2"/>
          <a:stretch>
            <a:fillRect/>
          </a:stretch>
        </p:blipFill>
        <p:spPr>
          <a:xfrm>
            <a:off x="7874000" y="0"/>
            <a:ext cx="4216400" cy="6685280"/>
          </a:xfrm>
          <a:prstGeom prst="rect">
            <a:avLst/>
          </a:prstGeom>
          <a:ln>
            <a:noFill/>
          </a:ln>
          <a:effectLst>
            <a:softEdge rad="112500"/>
          </a:effectLst>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71121" y="136436"/>
            <a:ext cx="6746239" cy="6212278"/>
          </a:xfrm>
          <a:prstGeom prst="rect">
            <a:avLst/>
          </a:prstGeom>
          <a:noFill/>
        </p:spPr>
        <p:txBody>
          <a:bodyPr wrap="square">
            <a:spAutoFit/>
          </a:bodyPr>
          <a:lstStyle/>
          <a:p>
            <a:pPr algn="just">
              <a:lnSpc>
                <a:spcPct val="150000"/>
              </a:lnSpc>
            </a:pPr>
            <a:r>
              <a:rPr lang="en-US" sz="2800" b="1" i="0" dirty="0">
                <a:effectLst/>
                <a:latin typeface="Times New Roman" panose="02020603050405020304" pitchFamily="18" charset="0"/>
                <a:cs typeface="Times New Roman" panose="02020603050405020304" pitchFamily="18" charset="0"/>
              </a:rPr>
              <a:t>Transmission and spread</a:t>
            </a:r>
          </a:p>
          <a:p>
            <a:pPr algn="just">
              <a:lnSpc>
                <a:spcPct val="150000"/>
              </a:lnSpc>
            </a:pPr>
            <a:r>
              <a:rPr lang="en-US" sz="2400" dirty="0">
                <a:latin typeface="Times New Roman" panose="02020603050405020304" pitchFamily="18" charset="0"/>
                <a:cs typeface="Times New Roman" panose="02020603050405020304" pitchFamily="18" charset="0"/>
              </a:rPr>
              <a:t>1- A person can become infected when these spores enter the bloodstream through a cut or deep wound. The bacteria spores then spread to the central nervous system and produce a toxin called </a:t>
            </a:r>
            <a:r>
              <a:rPr lang="en-US" sz="2400" i="1" dirty="0">
                <a:latin typeface="Times New Roman" panose="02020603050405020304" pitchFamily="18" charset="0"/>
                <a:cs typeface="Times New Roman" panose="02020603050405020304" pitchFamily="18" charset="0"/>
              </a:rPr>
              <a:t>tetanospasmin</a:t>
            </a:r>
            <a:r>
              <a:rPr lang="en-US" sz="2400" dirty="0">
                <a:latin typeface="Times New Roman" panose="02020603050405020304" pitchFamily="18" charset="0"/>
                <a:cs typeface="Times New Roman" panose="02020603050405020304" pitchFamily="18" charset="0"/>
              </a:rPr>
              <a:t>. </a:t>
            </a:r>
          </a:p>
          <a:p>
            <a:pPr algn="just">
              <a:lnSpc>
                <a:spcPct val="150000"/>
              </a:lnSpc>
            </a:pPr>
            <a:r>
              <a:rPr lang="en-US" sz="2400" dirty="0">
                <a:latin typeface="Times New Roman" panose="02020603050405020304" pitchFamily="18" charset="0"/>
                <a:cs typeface="Times New Roman" panose="02020603050405020304" pitchFamily="18" charset="0"/>
              </a:rPr>
              <a:t>Tetanus infection has been associated with:</a:t>
            </a:r>
          </a:p>
          <a:p>
            <a:pPr algn="just">
              <a:lnSpc>
                <a:spcPct val="150000"/>
              </a:lnSpc>
            </a:pPr>
            <a:r>
              <a:rPr lang="en-US" sz="2400" dirty="0">
                <a:latin typeface="Times New Roman" panose="02020603050405020304" pitchFamily="18" charset="0"/>
                <a:cs typeface="Times New Roman" panose="02020603050405020304" pitchFamily="18" charset="0"/>
              </a:rPr>
              <a:t>1- Crush injuries  2- Injuries with dead tissue</a:t>
            </a:r>
          </a:p>
          <a:p>
            <a:pPr algn="just">
              <a:lnSpc>
                <a:spcPct val="150000"/>
              </a:lnSpc>
            </a:pPr>
            <a:r>
              <a:rPr lang="en-US" sz="2400" dirty="0">
                <a:latin typeface="Times New Roman" panose="02020603050405020304" pitchFamily="18" charset="0"/>
                <a:cs typeface="Times New Roman" panose="02020603050405020304" pitchFamily="18" charset="0"/>
              </a:rPr>
              <a:t>3- Burns      4- Puncture wounds from piercings, tattoos, injection drug use, or injury (such as stepping on a nail)</a:t>
            </a:r>
          </a:p>
          <a:p>
            <a:pPr algn="just">
              <a:lnSpc>
                <a:spcPct val="150000"/>
              </a:lnSpc>
            </a:pPr>
            <a:r>
              <a:rPr lang="en-US" sz="2400" dirty="0">
                <a:latin typeface="Times New Roman" panose="02020603050405020304" pitchFamily="18" charset="0"/>
                <a:cs typeface="Times New Roman" panose="02020603050405020304" pitchFamily="18" charset="0"/>
              </a:rPr>
              <a:t>5- Wounds contaminated with dirt, feces, or saliva</a:t>
            </a:r>
          </a:p>
        </p:txBody>
      </p:sp>
      <p:pic>
        <p:nvPicPr>
          <p:cNvPr id="3" name="Picture 2">
            <a:extLst>
              <a:ext uri="{FF2B5EF4-FFF2-40B4-BE49-F238E27FC236}">
                <a16:creationId xmlns:a16="http://schemas.microsoft.com/office/drawing/2014/main" id="{E436239B-FE90-40CB-6C47-094778617773}"/>
              </a:ext>
            </a:extLst>
          </p:cNvPr>
          <p:cNvPicPr>
            <a:picLocks noChangeAspect="1"/>
          </p:cNvPicPr>
          <p:nvPr/>
        </p:nvPicPr>
        <p:blipFill>
          <a:blip r:embed="rId3"/>
          <a:stretch>
            <a:fillRect/>
          </a:stretch>
        </p:blipFill>
        <p:spPr>
          <a:xfrm>
            <a:off x="6939279" y="136436"/>
            <a:ext cx="5181599" cy="6599644"/>
          </a:xfrm>
          <a:prstGeom prst="rect">
            <a:avLst/>
          </a:prstGeom>
          <a:ln>
            <a:noFill/>
          </a:ln>
          <a:effectLst>
            <a:softEdge rad="112500"/>
          </a:effectLst>
        </p:spPr>
      </p:pic>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DE6515-3E52-D8D9-D11A-E710916E20BD}"/>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6" name="TextBox 5">
            <a:extLst>
              <a:ext uri="{FF2B5EF4-FFF2-40B4-BE49-F238E27FC236}">
                <a16:creationId xmlns:a16="http://schemas.microsoft.com/office/drawing/2014/main" id="{2BA4CA87-F651-33BA-87C4-F65A23064CF3}"/>
              </a:ext>
            </a:extLst>
          </p:cNvPr>
          <p:cNvSpPr txBox="1"/>
          <p:nvPr/>
        </p:nvSpPr>
        <p:spPr>
          <a:xfrm>
            <a:off x="213360" y="158879"/>
            <a:ext cx="6847840" cy="5011949"/>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Less commonly, it’s been associated with:</a:t>
            </a:r>
          </a:p>
          <a:p>
            <a:pPr algn="just">
              <a:lnSpc>
                <a:spcPct val="150000"/>
              </a:lnSpc>
            </a:pPr>
            <a:r>
              <a:rPr lang="en-US" sz="2400" dirty="0">
                <a:latin typeface="Times New Roman" panose="02020603050405020304" pitchFamily="18" charset="0"/>
                <a:cs typeface="Times New Roman" panose="02020603050405020304" pitchFamily="18" charset="0"/>
              </a:rPr>
              <a:t>1- Animal bites</a:t>
            </a:r>
          </a:p>
          <a:p>
            <a:pPr algn="just">
              <a:lnSpc>
                <a:spcPct val="150000"/>
              </a:lnSpc>
            </a:pPr>
            <a:r>
              <a:rPr lang="en-US" sz="2400" dirty="0">
                <a:latin typeface="Times New Roman" panose="02020603050405020304" pitchFamily="18" charset="0"/>
                <a:cs typeface="Times New Roman" panose="02020603050405020304" pitchFamily="18" charset="0"/>
              </a:rPr>
              <a:t>2- Dental infections</a:t>
            </a:r>
          </a:p>
          <a:p>
            <a:pPr algn="just">
              <a:lnSpc>
                <a:spcPct val="150000"/>
              </a:lnSpc>
            </a:pPr>
            <a:r>
              <a:rPr lang="en-US" sz="2400" dirty="0">
                <a:latin typeface="Times New Roman" panose="02020603050405020304" pitchFamily="18" charset="0"/>
                <a:cs typeface="Times New Roman" panose="02020603050405020304" pitchFamily="18" charset="0"/>
              </a:rPr>
              <a:t>3- Insect bites</a:t>
            </a:r>
          </a:p>
          <a:p>
            <a:pPr algn="just">
              <a:lnSpc>
                <a:spcPct val="150000"/>
              </a:lnSpc>
            </a:pPr>
            <a:r>
              <a:rPr lang="en-US" sz="2400" dirty="0">
                <a:latin typeface="Times New Roman" panose="02020603050405020304" pitchFamily="18" charset="0"/>
                <a:cs typeface="Times New Roman" panose="02020603050405020304" pitchFamily="18" charset="0"/>
              </a:rPr>
              <a:t>4- Chronic sores and infections</a:t>
            </a:r>
          </a:p>
          <a:p>
            <a:pPr algn="just">
              <a:lnSpc>
                <a:spcPct val="150000"/>
              </a:lnSpc>
            </a:pPr>
            <a:r>
              <a:rPr lang="en-US" sz="2400" dirty="0">
                <a:latin typeface="Times New Roman" panose="02020603050405020304" pitchFamily="18" charset="0"/>
                <a:cs typeface="Times New Roman" panose="02020603050405020304" pitchFamily="18" charset="0"/>
              </a:rPr>
              <a:t>Tetanus is not contagious from person to person. The infection occurs worldwide, but is more common in hot, damp climates with rich soil. It’s also more common in densely populated areas.</a:t>
            </a:r>
          </a:p>
        </p:txBody>
      </p:sp>
      <p:pic>
        <p:nvPicPr>
          <p:cNvPr id="2" name="Picture 1">
            <a:extLst>
              <a:ext uri="{FF2B5EF4-FFF2-40B4-BE49-F238E27FC236}">
                <a16:creationId xmlns:a16="http://schemas.microsoft.com/office/drawing/2014/main" id="{0E9EBA0E-65F0-A64B-4465-344F74196DFB}"/>
              </a:ext>
            </a:extLst>
          </p:cNvPr>
          <p:cNvPicPr>
            <a:picLocks noChangeAspect="1"/>
          </p:cNvPicPr>
          <p:nvPr/>
        </p:nvPicPr>
        <p:blipFill>
          <a:blip r:embed="rId2"/>
          <a:stretch>
            <a:fillRect/>
          </a:stretch>
        </p:blipFill>
        <p:spPr>
          <a:xfrm>
            <a:off x="7203440" y="0"/>
            <a:ext cx="4914900" cy="6858000"/>
          </a:xfrm>
          <a:prstGeom prst="rect">
            <a:avLst/>
          </a:prstGeom>
          <a:ln>
            <a:noFill/>
          </a:ln>
          <a:effectLst>
            <a:softEdge rad="112500"/>
          </a:effectLst>
        </p:spPr>
      </p:pic>
    </p:spTree>
    <p:extLst>
      <p:ext uri="{BB962C8B-B14F-4D97-AF65-F5344CB8AC3E}">
        <p14:creationId xmlns:p14="http://schemas.microsoft.com/office/powerpoint/2010/main" val="232329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17951-A638-7A64-BDC6-75DA7630F972}"/>
              </a:ext>
            </a:extLst>
          </p:cNvPr>
          <p:cNvSpPr txBox="1"/>
          <p:nvPr/>
        </p:nvSpPr>
        <p:spPr>
          <a:xfrm>
            <a:off x="203200" y="247134"/>
            <a:ext cx="7559040" cy="5658280"/>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Symptoms </a:t>
            </a:r>
          </a:p>
          <a:p>
            <a:pPr algn="just">
              <a:lnSpc>
                <a:spcPct val="150000"/>
              </a:lnSpc>
            </a:pPr>
            <a:r>
              <a:rPr lang="en-US" sz="2400" dirty="0">
                <a:latin typeface="Times New Roman" panose="02020603050405020304" pitchFamily="18" charset="0"/>
                <a:cs typeface="Times New Roman" panose="02020603050405020304" pitchFamily="18" charset="0"/>
              </a:rPr>
              <a:t>The incubation period — the time between exposure to the bacteria and the onset of illness — is between 3 and 21 days. Symptoms typically appear within 14 days. </a:t>
            </a:r>
          </a:p>
          <a:p>
            <a:pPr algn="just">
              <a:lnSpc>
                <a:spcPct val="150000"/>
              </a:lnSpc>
            </a:pPr>
            <a:r>
              <a:rPr lang="en-US" sz="2400" dirty="0">
                <a:latin typeface="Times New Roman" panose="02020603050405020304" pitchFamily="18" charset="0"/>
                <a:cs typeface="Times New Roman" panose="02020603050405020304" pitchFamily="18" charset="0"/>
              </a:rPr>
              <a:t>Tetanus affects the nerves that control muscles, which can lead to </a:t>
            </a:r>
          </a:p>
          <a:p>
            <a:pPr algn="just">
              <a:lnSpc>
                <a:spcPct val="150000"/>
              </a:lnSpc>
            </a:pPr>
            <a:r>
              <a:rPr lang="en-US" sz="2400" dirty="0">
                <a:latin typeface="Times New Roman" panose="02020603050405020304" pitchFamily="18" charset="0"/>
                <a:cs typeface="Times New Roman" panose="02020603050405020304" pitchFamily="18" charset="0"/>
              </a:rPr>
              <a:t>1- Difficulty swallowing. </a:t>
            </a:r>
          </a:p>
          <a:p>
            <a:pPr algn="just">
              <a:lnSpc>
                <a:spcPct val="150000"/>
              </a:lnSpc>
            </a:pPr>
            <a:r>
              <a:rPr lang="en-US" sz="2400" dirty="0">
                <a:latin typeface="Times New Roman" panose="02020603050405020304" pitchFamily="18" charset="0"/>
                <a:cs typeface="Times New Roman" panose="02020603050405020304" pitchFamily="18" charset="0"/>
              </a:rPr>
              <a:t>2- Also experience spasms and stiffness in various muscles, especially those in jaw (Jaw cramping or the inability to open the mouth), abdomen, chest, back, and neck.</a:t>
            </a:r>
          </a:p>
        </p:txBody>
      </p:sp>
      <p:pic>
        <p:nvPicPr>
          <p:cNvPr id="2" name="Picture 1">
            <a:extLst>
              <a:ext uri="{FF2B5EF4-FFF2-40B4-BE49-F238E27FC236}">
                <a16:creationId xmlns:a16="http://schemas.microsoft.com/office/drawing/2014/main" id="{2BA5EF93-01D0-28F2-7A7B-C9C31A616A13}"/>
              </a:ext>
            </a:extLst>
          </p:cNvPr>
          <p:cNvPicPr>
            <a:picLocks noChangeAspect="1"/>
          </p:cNvPicPr>
          <p:nvPr/>
        </p:nvPicPr>
        <p:blipFill>
          <a:blip r:embed="rId3"/>
          <a:stretch>
            <a:fillRect/>
          </a:stretch>
        </p:blipFill>
        <p:spPr>
          <a:xfrm>
            <a:off x="7894320" y="252412"/>
            <a:ext cx="4297680" cy="6353175"/>
          </a:xfrm>
          <a:prstGeom prst="rect">
            <a:avLst/>
          </a:prstGeom>
          <a:ln>
            <a:noFill/>
          </a:ln>
          <a:effectLst>
            <a:softEdge rad="112500"/>
          </a:effectLst>
        </p:spPr>
      </p:pic>
    </p:spTree>
    <p:extLst>
      <p:ext uri="{BB962C8B-B14F-4D97-AF65-F5344CB8AC3E}">
        <p14:creationId xmlns:p14="http://schemas.microsoft.com/office/powerpoint/2010/main" val="56002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58CA3E-222C-95DC-2C4C-CD96B7477674}"/>
              </a:ext>
            </a:extLst>
          </p:cNvPr>
          <p:cNvSpPr txBox="1"/>
          <p:nvPr/>
        </p:nvSpPr>
        <p:spPr>
          <a:xfrm>
            <a:off x="203200" y="195779"/>
            <a:ext cx="6096000" cy="5011949"/>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Diagnoses</a:t>
            </a:r>
          </a:p>
          <a:p>
            <a:pPr algn="just">
              <a:lnSpc>
                <a:spcPct val="150000"/>
              </a:lnSpc>
            </a:pPr>
            <a:r>
              <a:rPr lang="en-US" sz="2400" dirty="0">
                <a:latin typeface="Times New Roman" panose="02020603050405020304" pitchFamily="18" charset="0"/>
                <a:cs typeface="Times New Roman" panose="02020603050405020304" pitchFamily="18" charset="0"/>
              </a:rPr>
              <a:t>1- Doctor will perform a physical exam to check for symptoms of tetanus, such as muscle stiffness and painful spasms.</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2- Unlike many other diseases, tetanus is not generally diagnosed through laboratory tests. However, doctor may still perform lab tests to help rule out diseases with similar symptoms.</a:t>
            </a:r>
          </a:p>
        </p:txBody>
      </p:sp>
      <p:pic>
        <p:nvPicPr>
          <p:cNvPr id="2" name="Picture 1">
            <a:extLst>
              <a:ext uri="{FF2B5EF4-FFF2-40B4-BE49-F238E27FC236}">
                <a16:creationId xmlns:a16="http://schemas.microsoft.com/office/drawing/2014/main" id="{CEC06D41-1F46-0010-86A1-737BDD35E86B}"/>
              </a:ext>
            </a:extLst>
          </p:cNvPr>
          <p:cNvPicPr>
            <a:picLocks noChangeAspect="1"/>
          </p:cNvPicPr>
          <p:nvPr/>
        </p:nvPicPr>
        <p:blipFill>
          <a:blip r:embed="rId2"/>
          <a:stretch>
            <a:fillRect/>
          </a:stretch>
        </p:blipFill>
        <p:spPr>
          <a:xfrm>
            <a:off x="6299200" y="0"/>
            <a:ext cx="5892800" cy="6858000"/>
          </a:xfrm>
          <a:prstGeom prst="rect">
            <a:avLst/>
          </a:prstGeom>
          <a:ln>
            <a:noFill/>
          </a:ln>
          <a:effectLst>
            <a:softEdge rad="112500"/>
          </a:effectLst>
        </p:spPr>
      </p:pic>
    </p:spTree>
    <p:extLst>
      <p:ext uri="{BB962C8B-B14F-4D97-AF65-F5344CB8AC3E}">
        <p14:creationId xmlns:p14="http://schemas.microsoft.com/office/powerpoint/2010/main" val="374028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BA4C78-85B3-FDD3-BB04-14E8BFAFEAAA}"/>
              </a:ext>
            </a:extLst>
          </p:cNvPr>
          <p:cNvSpPr txBox="1"/>
          <p:nvPr/>
        </p:nvSpPr>
        <p:spPr>
          <a:xfrm>
            <a:off x="203200" y="90438"/>
            <a:ext cx="7101840" cy="6119945"/>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Treatment</a:t>
            </a:r>
          </a:p>
          <a:p>
            <a:pPr algn="just">
              <a:lnSpc>
                <a:spcPct val="150000"/>
              </a:lnSpc>
            </a:pPr>
            <a:r>
              <a:rPr lang="en-US" sz="2400" dirty="0">
                <a:latin typeface="Times New Roman" panose="02020603050405020304" pitchFamily="18" charset="0"/>
                <a:cs typeface="Times New Roman" panose="02020603050405020304" pitchFamily="18" charset="0"/>
              </a:rPr>
              <a:t>Treatment depends on the severity of your symptoms. Tetanus is typically treated with a variety of therapies and medications, such as:</a:t>
            </a:r>
          </a:p>
          <a:p>
            <a:pPr algn="just">
              <a:lnSpc>
                <a:spcPct val="150000"/>
              </a:lnSpc>
            </a:pPr>
            <a:r>
              <a:rPr lang="en-US" sz="2400" dirty="0">
                <a:latin typeface="Times New Roman" panose="02020603050405020304" pitchFamily="18" charset="0"/>
                <a:cs typeface="Times New Roman" panose="02020603050405020304" pitchFamily="18" charset="0"/>
              </a:rPr>
              <a:t>1- Antibiotics such as penicillin to kill the bacteria.</a:t>
            </a:r>
          </a:p>
          <a:p>
            <a:pPr algn="just">
              <a:lnSpc>
                <a:spcPct val="150000"/>
              </a:lnSpc>
            </a:pPr>
            <a:r>
              <a:rPr lang="en-US" sz="2400" dirty="0">
                <a:latin typeface="Times New Roman" panose="02020603050405020304" pitchFamily="18" charset="0"/>
                <a:cs typeface="Times New Roman" panose="02020603050405020304" pitchFamily="18" charset="0"/>
              </a:rPr>
              <a:t>2- Tetanus immune globulin (TIG) to neutralize the toxins that the bacteria have created in your body.</a:t>
            </a:r>
          </a:p>
          <a:p>
            <a:pPr algn="just">
              <a:lnSpc>
                <a:spcPct val="150000"/>
              </a:lnSpc>
            </a:pPr>
            <a:r>
              <a:rPr lang="en-US" sz="2400" dirty="0">
                <a:latin typeface="Times New Roman" panose="02020603050405020304" pitchFamily="18" charset="0"/>
                <a:cs typeface="Times New Roman" panose="02020603050405020304" pitchFamily="18" charset="0"/>
              </a:rPr>
              <a:t>3.Muscle relaxers to control muscle spasms.</a:t>
            </a:r>
          </a:p>
          <a:p>
            <a:pPr algn="just">
              <a:lnSpc>
                <a:spcPct val="150000"/>
              </a:lnSpc>
            </a:pPr>
            <a:r>
              <a:rPr lang="en-US" sz="2400" dirty="0">
                <a:latin typeface="Times New Roman" panose="02020603050405020304" pitchFamily="18" charset="0"/>
                <a:cs typeface="Times New Roman" panose="02020603050405020304" pitchFamily="18" charset="0"/>
              </a:rPr>
              <a:t>4- A tetanus vaccine given along with the treatment</a:t>
            </a:r>
          </a:p>
          <a:p>
            <a:pPr algn="just">
              <a:lnSpc>
                <a:spcPct val="150000"/>
              </a:lnSpc>
            </a:pPr>
            <a:r>
              <a:rPr lang="en-US" sz="2400" dirty="0">
                <a:latin typeface="Times New Roman" panose="02020603050405020304" pitchFamily="18" charset="0"/>
                <a:cs typeface="Times New Roman" panose="02020603050405020304" pitchFamily="18" charset="0"/>
              </a:rPr>
              <a:t>5- Cleaning the wound to get rid of the source of the bacteria</a:t>
            </a:r>
          </a:p>
        </p:txBody>
      </p:sp>
      <p:pic>
        <p:nvPicPr>
          <p:cNvPr id="2" name="Picture 1">
            <a:extLst>
              <a:ext uri="{FF2B5EF4-FFF2-40B4-BE49-F238E27FC236}">
                <a16:creationId xmlns:a16="http://schemas.microsoft.com/office/drawing/2014/main" id="{1261297E-41CC-A4A2-5133-9D23BEF0B6B6}"/>
              </a:ext>
            </a:extLst>
          </p:cNvPr>
          <p:cNvPicPr>
            <a:picLocks noChangeAspect="1"/>
          </p:cNvPicPr>
          <p:nvPr/>
        </p:nvPicPr>
        <p:blipFill>
          <a:blip r:embed="rId2"/>
          <a:stretch>
            <a:fillRect/>
          </a:stretch>
        </p:blipFill>
        <p:spPr>
          <a:xfrm>
            <a:off x="7498080" y="0"/>
            <a:ext cx="4693920" cy="6786880"/>
          </a:xfrm>
          <a:prstGeom prst="rect">
            <a:avLst/>
          </a:prstGeom>
          <a:ln>
            <a:noFill/>
          </a:ln>
          <a:effectLst>
            <a:softEdge rad="112500"/>
          </a:effectLst>
        </p:spPr>
      </p:pic>
    </p:spTree>
    <p:extLst>
      <p:ext uri="{BB962C8B-B14F-4D97-AF65-F5344CB8AC3E}">
        <p14:creationId xmlns:p14="http://schemas.microsoft.com/office/powerpoint/2010/main" val="249694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243839" y="809343"/>
            <a:ext cx="5963921" cy="3349956"/>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Tetanus can be prevented through immunization with tetanus-toxoid-containing vaccines (TTCV), which are included in routine immunization </a:t>
            </a:r>
            <a:r>
              <a:rPr lang="en-US" sz="2400" b="0" i="0" dirty="0" err="1">
                <a:effectLst/>
                <a:latin typeface="Times New Roman" panose="02020603050405020304" pitchFamily="18" charset="0"/>
                <a:cs typeface="Times New Roman" panose="02020603050405020304" pitchFamily="18" charset="0"/>
              </a:rPr>
              <a:t>programmes</a:t>
            </a:r>
            <a:r>
              <a:rPr lang="en-US" sz="2400" b="0" i="0" dirty="0">
                <a:effectLst/>
                <a:latin typeface="Times New Roman" panose="02020603050405020304" pitchFamily="18" charset="0"/>
                <a:cs typeface="Times New Roman" panose="02020603050405020304" pitchFamily="18" charset="0"/>
              </a:rPr>
              <a:t> globally and administered during antenatal care contacts.</a:t>
            </a: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Prevention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pic>
        <p:nvPicPr>
          <p:cNvPr id="2" name="Picture 1">
            <a:extLst>
              <a:ext uri="{FF2B5EF4-FFF2-40B4-BE49-F238E27FC236}">
                <a16:creationId xmlns:a16="http://schemas.microsoft.com/office/drawing/2014/main" id="{A0E98166-F141-7B79-9B9D-363375E20673}"/>
              </a:ext>
            </a:extLst>
          </p:cNvPr>
          <p:cNvPicPr>
            <a:picLocks noChangeAspect="1"/>
          </p:cNvPicPr>
          <p:nvPr/>
        </p:nvPicPr>
        <p:blipFill>
          <a:blip r:embed="rId2"/>
          <a:stretch>
            <a:fillRect/>
          </a:stretch>
        </p:blipFill>
        <p:spPr>
          <a:xfrm>
            <a:off x="6299200" y="0"/>
            <a:ext cx="5892800" cy="6858000"/>
          </a:xfrm>
          <a:prstGeom prst="rect">
            <a:avLst/>
          </a:prstGeom>
          <a:ln>
            <a:noFill/>
          </a:ln>
          <a:effectLst>
            <a:softEdge rad="112500"/>
          </a:effectLst>
        </p:spPr>
      </p:pic>
    </p:spTree>
    <p:extLst>
      <p:ext uri="{BB962C8B-B14F-4D97-AF65-F5344CB8AC3E}">
        <p14:creationId xmlns:p14="http://schemas.microsoft.com/office/powerpoint/2010/main" val="39551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DD18BD-27D4-1137-1098-9F597589A331}"/>
              </a:ext>
            </a:extLst>
          </p:cNvPr>
          <p:cNvPicPr>
            <a:picLocks noChangeAspect="1"/>
          </p:cNvPicPr>
          <p:nvPr/>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EE10E27-12B9-8C9B-36B3-E6B126F8B76A}"/>
              </a:ext>
            </a:extLst>
          </p:cNvPr>
          <p:cNvSpPr txBox="1"/>
          <p:nvPr/>
        </p:nvSpPr>
        <p:spPr>
          <a:xfrm>
            <a:off x="815702" y="674400"/>
            <a:ext cx="609600" cy="6001643"/>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247798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306</TotalTime>
  <Words>497</Words>
  <Application>Microsoft Office PowerPoint</Application>
  <PresentationFormat>Widescreen</PresentationFormat>
  <Paragraphs>39</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vt:lpstr>
      <vt:lpstr>Tetanus </vt:lpstr>
      <vt:lpstr>Tetanus is a serious bacterial infection that affects your nervous system and muscles, especially in jaw and neck. Tetanus infection can be life-threatening without treatment. Approximately 10 to 20 percent of tetanus infections are fatal, according to the Centers for Disease Control and Prevention (CDC). Tetanus, also called lockjaw  Bacteria called Clostridium tetani cause tetanus. Spores of the bacteria can be found in dust, dirt, and animal droppings.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7</cp:revision>
  <dcterms:created xsi:type="dcterms:W3CDTF">2023-09-16T19:39:28Z</dcterms:created>
  <dcterms:modified xsi:type="dcterms:W3CDTF">2024-03-11T21:10:26Z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